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40" d="100"/>
          <a:sy n="40" d="100"/>
        </p:scale>
        <p:origin x="1020" y="4038"/>
      </p:cViewPr>
      <p:guideLst>
        <p:guide orient="horz" pos="11520"/>
        <p:guide pos="15552"/>
      </p:guideLst>
    </p:cSldViewPr>
  </p:slideViewPr>
  <p:notesTextViewPr>
    <p:cViewPr>
      <p:scale>
        <a:sx n="1" d="1"/>
        <a:sy n="1" d="1"/>
      </p:scale>
      <p:origin x="0" y="0"/>
    </p:cViewPr>
  </p:notesText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8/2/2019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8/2/2019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8/2/2019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8/2/2019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262705"/>
          </a:xfrm>
          <a:prstGeom prst="rect">
            <a:avLst/>
          </a:prstGeom>
          <a:noFill/>
          <a:ln>
            <a:noFill/>
          </a:ln>
          <a:effectLst/>
        </p:spPr>
        <p:txBody>
          <a:bodyPr wrap="square" lIns="182880" tIns="274320" rIns="182880" bIns="274320">
            <a:spAutoFit/>
          </a:bodyPr>
          <a:lstStyle/>
          <a:p>
            <a:pPr algn="ctr">
              <a:spcAft>
                <a:spcPts val="2400"/>
              </a:spcAft>
            </a:pPr>
            <a:r>
              <a:rPr lang="en-US" sz="9600" b="1" dirty="0" smtClean="0">
                <a:solidFill>
                  <a:srgbClr val="007CBA"/>
                </a:solidFill>
                <a:latin typeface="Arial" panose="020B0604020202020204" pitchFamily="34" charset="0"/>
                <a:ea typeface="Times New Roman"/>
                <a:cs typeface="Arial" panose="020B0604020202020204" pitchFamily="34" charset="0"/>
              </a:rPr>
              <a:t>Third-party whole-slide image viewers do not produce the same image</a:t>
            </a:r>
            <a:endParaRPr lang="en-US" sz="9600" b="1" dirty="0">
              <a:solidFill>
                <a:srgbClr val="007CBA"/>
              </a:solidFill>
              <a:latin typeface="Arial" panose="020B0604020202020204" pitchFamily="34" charset="0"/>
              <a:ea typeface="Times New Roman"/>
              <a:cs typeface="Arial" panose="020B0604020202020204" pitchFamily="34" charset="0"/>
            </a:endParaRP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a:t>
            </a:r>
            <a:r>
              <a:rPr lang="en-US" sz="6000" b="1" dirty="0" smtClean="0">
                <a:latin typeface="Arial" panose="020B0604020202020204" pitchFamily="34" charset="0"/>
                <a:cs typeface="Arial" panose="020B0604020202020204" pitchFamily="34" charset="0"/>
              </a:rPr>
              <a:t>Cheng</a:t>
            </a:r>
            <a:r>
              <a:rPr lang="en-US" sz="6000" b="1" baseline="30000" dirty="0" smtClean="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1"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 </a:t>
            </a:r>
            <a:r>
              <a:rPr lang="en-US" sz="4000" b="1" baseline="30000" dirty="0">
                <a:latin typeface="Arial" panose="020B0604020202020204" pitchFamily="34" charset="0"/>
                <a:cs typeface="Arial" panose="020B0604020202020204" pitchFamily="34" charset="0"/>
              </a:rPr>
              <a:t>3</a:t>
            </a:r>
            <a:r>
              <a:rPr lang="en-US" sz="4000" i="1" dirty="0">
                <a:latin typeface="Arial" panose="020B0604020202020204" pitchFamily="34" charset="0"/>
                <a:cs typeface="Arial" panose="020B0604020202020204" pitchFamily="34" charset="0"/>
              </a:rPr>
              <a:t>CDRH/OSEL/DIDSR</a:t>
            </a: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51769"/>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sp>
        <p:nvSpPr>
          <p:cNvPr id="10" name="Text Box 34"/>
          <p:cNvSpPr txBox="1">
            <a:spLocks noChangeArrowheads="1"/>
          </p:cNvSpPr>
          <p:nvPr/>
        </p:nvSpPr>
        <p:spPr bwMode="auto">
          <a:xfrm>
            <a:off x="914400" y="77724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914400" y="8680588"/>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Text Box 34"/>
          <p:cNvSpPr txBox="1">
            <a:spLocks noChangeArrowheads="1"/>
          </p:cNvSpPr>
          <p:nvPr/>
        </p:nvSpPr>
        <p:spPr bwMode="auto">
          <a:xfrm>
            <a:off x="914400" y="228600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914400" y="237744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38" name="Text Box 34"/>
          <p:cNvSpPr txBox="1">
            <a:spLocks noChangeArrowheads="1"/>
          </p:cNvSpPr>
          <p:nvPr/>
        </p:nvSpPr>
        <p:spPr bwMode="auto">
          <a:xfrm>
            <a:off x="13716000" y="4572000"/>
            <a:ext cx="34747199" cy="100584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3715998" y="5486400"/>
            <a:ext cx="34747201"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5661600" y="25759180"/>
            <a:ext cx="12801600" cy="537011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a:latin typeface="Arial" pitchFamily="34" charset="0"/>
                <a:cs typeface="Arial" pitchFamily="34" charset="0"/>
              </a:rPr>
              <a:t>NDP.view2 and </a:t>
            </a:r>
            <a:r>
              <a:rPr lang="en-US" sz="4000" b="0" dirty="0" err="1">
                <a:latin typeface="Arial" pitchFamily="34" charset="0"/>
                <a:cs typeface="Arial" pitchFamily="34" charset="0"/>
              </a:rPr>
              <a:t>Sedeen</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ASAP and </a:t>
            </a:r>
            <a:r>
              <a:rPr lang="en-US" sz="4000" b="0" dirty="0" err="1">
                <a:latin typeface="Arial" pitchFamily="34" charset="0"/>
                <a:cs typeface="Arial" pitchFamily="34" charset="0"/>
              </a:rPr>
              <a:t>QuPath</a:t>
            </a:r>
            <a:r>
              <a:rPr lang="en-US" sz="4000" b="0" dirty="0">
                <a:latin typeface="Arial" pitchFamily="34" charset="0"/>
                <a:cs typeface="Arial" pitchFamily="34" charset="0"/>
              </a:rPr>
              <a:t> generated similar images</a:t>
            </a:r>
          </a:p>
          <a:p>
            <a:pPr marL="571500" indent="-571500" algn="just">
              <a:buFont typeface="Arial" panose="020B0604020202020204" pitchFamily="34" charset="0"/>
              <a:buChar char="•"/>
            </a:pPr>
            <a:r>
              <a:rPr lang="en-US" sz="4000" b="0" dirty="0">
                <a:latin typeface="Arial" pitchFamily="34" charset="0"/>
                <a:cs typeface="Arial" pitchFamily="34" charset="0"/>
              </a:rPr>
              <a:t>Large color differences between the two groups</a:t>
            </a:r>
          </a:p>
          <a:p>
            <a:pPr marL="571500" indent="-571500" algn="just">
              <a:buFont typeface="Arial" panose="020B0604020202020204" pitchFamily="34" charset="0"/>
              <a:buChar char="•"/>
            </a:pPr>
            <a:r>
              <a:rPr lang="en-US" sz="4000" b="0" dirty="0">
                <a:latin typeface="Arial" pitchFamily="34" charset="0"/>
                <a:cs typeface="Arial" pitchFamily="34" charset="0"/>
              </a:rPr>
              <a:t>Use of color profile is questionable</a:t>
            </a:r>
          </a:p>
          <a:p>
            <a:pPr marL="571500" indent="-571500" algn="just">
              <a:buFont typeface="Arial" panose="020B0604020202020204" pitchFamily="34" charset="0"/>
              <a:buChar char="•"/>
            </a:pPr>
            <a:r>
              <a:rPr lang="en-US" sz="4000" b="0" dirty="0">
                <a:latin typeface="Arial" pitchFamily="34" charset="0"/>
                <a:cs typeface="Arial" pitchFamily="34" charset="0"/>
              </a:rPr>
              <a:t>JPEG compression artifacts are prominent when comparing certain pairs of viewers.</a:t>
            </a:r>
          </a:p>
          <a:p>
            <a:pPr marL="571500" indent="-571500" algn="just">
              <a:buFont typeface="Arial" panose="020B0604020202020204" pitchFamily="34" charset="0"/>
              <a:buChar char="•"/>
            </a:pPr>
            <a:r>
              <a:rPr lang="en-US" sz="4000" b="0" dirty="0">
                <a:latin typeface="Arial" pitchFamily="34" charset="0"/>
                <a:cs typeface="Arial" pitchFamily="34" charset="0"/>
              </a:rPr>
              <a:t>Blank/void areas </a:t>
            </a:r>
            <a:r>
              <a:rPr lang="en-US" sz="4000" b="0" dirty="0" smtClean="0">
                <a:latin typeface="Arial" pitchFamily="34" charset="0"/>
                <a:cs typeface="Arial" pitchFamily="34" charset="0"/>
              </a:rPr>
              <a:t>remain </a:t>
            </a:r>
            <a:r>
              <a:rPr lang="en-US" sz="4000" b="0" dirty="0">
                <a:latin typeface="Arial" pitchFamily="34" charset="0"/>
                <a:cs typeface="Arial" pitchFamily="34" charset="0"/>
              </a:rPr>
              <a:t>very similar between viewers.</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5661600" y="24688800"/>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49" name="TextBox 48"/>
          <p:cNvSpPr txBox="1"/>
          <p:nvPr/>
        </p:nvSpPr>
        <p:spPr>
          <a:xfrm>
            <a:off x="35661600" y="32209822"/>
            <a:ext cx="12801600" cy="407745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p>
          <a:p>
            <a:pPr algn="just"/>
            <a:endParaRPr lang="en-US" sz="36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5661600" y="31035508"/>
            <a:ext cx="128016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5661600" y="320040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2" name="TextBox 51"/>
          <p:cNvSpPr txBox="1"/>
          <p:nvPr/>
        </p:nvSpPr>
        <p:spPr>
          <a:xfrm>
            <a:off x="914400" y="5722674"/>
            <a:ext cx="118872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itchFamily="34" charset="0"/>
                <a:cs typeface="Arial" pitchFamily="34" charset="0"/>
              </a:rPr>
              <a:t>Determine testing data required to demonstrate performance equivalence between WSI viewer </a:t>
            </a:r>
            <a:r>
              <a:rPr lang="en-US" sz="4000" b="0" dirty="0" smtClean="0">
                <a:latin typeface="Arial" pitchFamily="34" charset="0"/>
                <a:cs typeface="Arial" pitchFamily="34" charset="0"/>
              </a:rPr>
              <a:t>devices.</a:t>
            </a:r>
            <a:endParaRPr lang="en-US" sz="3600" b="0" dirty="0">
              <a:latin typeface="Arial" panose="020B0604020202020204" pitchFamily="34" charset="0"/>
              <a:cs typeface="Arial" panose="020B0604020202020204" pitchFamily="34" charset="0"/>
            </a:endParaRPr>
          </a:p>
        </p:txBody>
      </p:sp>
      <p:sp>
        <p:nvSpPr>
          <p:cNvPr id="53" name="Text Box 34"/>
          <p:cNvSpPr txBox="1">
            <a:spLocks noChangeArrowheads="1"/>
          </p:cNvSpPr>
          <p:nvPr/>
        </p:nvSpPr>
        <p:spPr bwMode="auto">
          <a:xfrm>
            <a:off x="914400" y="45720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914400" y="54864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6" name="Text Box 34"/>
          <p:cNvSpPr txBox="1">
            <a:spLocks noChangeArrowheads="1"/>
          </p:cNvSpPr>
          <p:nvPr/>
        </p:nvSpPr>
        <p:spPr bwMode="auto">
          <a:xfrm>
            <a:off x="914400" y="146304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914400" y="155448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13" name="Text Box 34"/>
          <p:cNvSpPr txBox="1">
            <a:spLocks noChangeArrowheads="1"/>
          </p:cNvSpPr>
          <p:nvPr/>
        </p:nvSpPr>
        <p:spPr bwMode="auto">
          <a:xfrm>
            <a:off x="914400" y="256032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METHODOLOGY</a:t>
            </a:r>
            <a:endParaRPr lang="en-US" sz="4000" dirty="0">
              <a:effectLst/>
            </a:endParaRPr>
          </a:p>
        </p:txBody>
      </p:sp>
      <p:sp>
        <p:nvSpPr>
          <p:cNvPr id="114" name="Rectangle 113"/>
          <p:cNvSpPr/>
          <p:nvPr/>
        </p:nvSpPr>
        <p:spPr>
          <a:xfrm>
            <a:off x="914400" y="265176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131" name="Rectangle 130"/>
          <p:cNvSpPr/>
          <p:nvPr/>
        </p:nvSpPr>
        <p:spPr>
          <a:xfrm>
            <a:off x="35661600" y="25576300"/>
            <a:ext cx="12801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10" name="Picture 3" descr="C:\Users\Qi Gong\Desktop\Sam\WSI_viewer_evaluation-master\r_qupa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88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Qi Gong\Desktop\Sam\WSI_viewer_evaluation-master\r_ndpview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5" descr="C:\Users\Qi Gong\Desktop\Sam\WSI_viewer_evaluation-master\r_as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24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Qi Gong\Desktop\Sam\WSI_viewer_evaluation-master\r_sede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75200" y="6214994"/>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13716000" y="5669280"/>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NDP.view2</a:t>
            </a:r>
            <a:endParaRPr lang="en-US" sz="2000" dirty="0">
              <a:latin typeface="Arial" panose="020B0604020202020204" pitchFamily="34" charset="0"/>
              <a:cs typeface="Arial" panose="020B0604020202020204" pitchFamily="34" charset="0"/>
            </a:endParaRPr>
          </a:p>
        </p:txBody>
      </p:sp>
      <p:sp>
        <p:nvSpPr>
          <p:cNvPr id="151" name="TextBox 150"/>
          <p:cNvSpPr txBox="1"/>
          <p:nvPr/>
        </p:nvSpPr>
        <p:spPr>
          <a:xfrm>
            <a:off x="192024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smtClean="0">
                <a:latin typeface="Arial" pitchFamily="34" charset="0"/>
                <a:cs typeface="Arial" pitchFamily="34" charset="0"/>
              </a:rPr>
              <a:t>ASAP</a:t>
            </a:r>
            <a:endParaRPr lang="en-US" sz="2000" dirty="0">
              <a:latin typeface="Arial" panose="020B0604020202020204" pitchFamily="34" charset="0"/>
              <a:cs typeface="Arial" panose="020B0604020202020204" pitchFamily="34" charset="0"/>
            </a:endParaRPr>
          </a:p>
        </p:txBody>
      </p:sp>
      <p:sp>
        <p:nvSpPr>
          <p:cNvPr id="152" name="TextBox 151"/>
          <p:cNvSpPr txBox="1"/>
          <p:nvPr/>
        </p:nvSpPr>
        <p:spPr>
          <a:xfrm>
            <a:off x="24676768"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QuPath</a:t>
            </a:r>
            <a:endParaRPr lang="en-US" sz="2000" dirty="0">
              <a:latin typeface="Arial" panose="020B0604020202020204" pitchFamily="34" charset="0"/>
              <a:cs typeface="Arial" panose="020B0604020202020204" pitchFamily="34" charset="0"/>
            </a:endParaRPr>
          </a:p>
        </p:txBody>
      </p:sp>
      <p:sp>
        <p:nvSpPr>
          <p:cNvPr id="153" name="TextBox 152"/>
          <p:cNvSpPr txBox="1"/>
          <p:nvPr/>
        </p:nvSpPr>
        <p:spPr>
          <a:xfrm>
            <a:off x="30175200" y="5722674"/>
            <a:ext cx="4114800" cy="492443"/>
          </a:xfrm>
          <a:prstGeom prst="rect">
            <a:avLst/>
          </a:prstGeom>
          <a:noFill/>
          <a:ln w="38100">
            <a:noFill/>
          </a:ln>
          <a:scene3d>
            <a:camera prst="orthographicFront"/>
            <a:lightRig rig="threePt" dir="t"/>
          </a:scene3d>
          <a:sp3d>
            <a:bevelT/>
          </a:sp3d>
        </p:spPr>
        <p:txBody>
          <a:bodyPr wrap="square" lIns="0" tIns="0" rIns="0" bIns="0" rtlCol="0" anchor="ctr">
            <a:spAutoFit/>
          </a:bodyPr>
          <a:lstStyle>
            <a:defPPr>
              <a:defRPr lang="en-US"/>
            </a:defPPr>
            <a:lvl1pPr>
              <a:defRPr sz="3000" b="1">
                <a:latin typeface="Cambria" pitchFamily="18" charset="0"/>
              </a:defRPr>
            </a:lvl1pPr>
          </a:lstStyle>
          <a:p>
            <a:pPr algn="ctr"/>
            <a:r>
              <a:rPr lang="en-US" sz="3200" dirty="0" err="1" smtClean="0">
                <a:latin typeface="Arial" pitchFamily="34" charset="0"/>
                <a:cs typeface="Arial" pitchFamily="34" charset="0"/>
              </a:rPr>
              <a:t>Sedeen</a:t>
            </a:r>
            <a:endParaRPr lang="en-US" sz="2000" dirty="0">
              <a:latin typeface="Arial" panose="020B0604020202020204" pitchFamily="34" charset="0"/>
              <a:cs typeface="Arial" panose="020B0604020202020204" pitchFamily="34" charset="0"/>
            </a:endParaRPr>
          </a:p>
        </p:txBody>
      </p:sp>
      <p:sp>
        <p:nvSpPr>
          <p:cNvPr id="161" name="TextBox 8"/>
          <p:cNvSpPr txBox="1"/>
          <p:nvPr/>
        </p:nvSpPr>
        <p:spPr>
          <a:xfrm>
            <a:off x="914400" y="8872409"/>
            <a:ext cx="11887200" cy="5985666"/>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In this study, a software program, the Image Viewer Integrity Evaluation System (IVIES), was developed to compare two image viewers on the pixel level and report any measured color differences. Four freely available image viewers were inspected with the test method. The results show that some of the viewers rendered the whole slide images differently compared with the factory image viewer.</a:t>
            </a:r>
            <a:endParaRPr lang="en-US" sz="3600" dirty="0">
              <a:latin typeface="Arial" panose="020B0604020202020204" pitchFamily="34" charset="0"/>
              <a:cs typeface="Arial" panose="020B0604020202020204" pitchFamily="34" charset="0"/>
            </a:endParaRPr>
          </a:p>
        </p:txBody>
      </p:sp>
      <p:sp>
        <p:nvSpPr>
          <p:cNvPr id="162" name="TextBox 54"/>
          <p:cNvSpPr txBox="1"/>
          <p:nvPr/>
        </p:nvSpPr>
        <p:spPr>
          <a:xfrm>
            <a:off x="914400" y="15737837"/>
            <a:ext cx="11887200"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a:latin typeface="Arial" pitchFamily="34" charset="0"/>
                <a:cs typeface="Arial" pitchFamily="34" charset="0"/>
              </a:rPr>
              <a:t>A WSI system used in digital pathology consists of the scanner, image viewer, and display components. Recently, some independent image viewers were submitted by third-party companies to replace the factory image viewer 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dirty="0">
              <a:latin typeface="Arial" panose="020B0604020202020204" pitchFamily="34" charset="0"/>
              <a:cs typeface="Arial" panose="020B0604020202020204" pitchFamily="34" charset="0"/>
            </a:endParaRPr>
          </a:p>
        </p:txBody>
      </p:sp>
      <p:sp>
        <p:nvSpPr>
          <p:cNvPr id="163" name="TextBox 21"/>
          <p:cNvSpPr txBox="1"/>
          <p:nvPr/>
        </p:nvSpPr>
        <p:spPr>
          <a:xfrm>
            <a:off x="914400" y="23927834"/>
            <a:ext cx="11887200" cy="1676795"/>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algn="just"/>
            <a:r>
              <a:rPr lang="en-US" sz="4000" dirty="0" smtClean="0">
                <a:latin typeface="Arial" panose="020B0604020202020204" pitchFamily="34" charset="0"/>
                <a:cs typeface="Arial" panose="020B0604020202020204" pitchFamily="34" charset="0"/>
              </a:rPr>
              <a:t>Do different WSI viewers generate identical images for the same WSI file?</a:t>
            </a:r>
            <a:endParaRPr lang="en-US" sz="4000" dirty="0">
              <a:latin typeface="Arial" panose="020B0604020202020204" pitchFamily="34" charset="0"/>
              <a:cs typeface="Arial" panose="020B0604020202020204" pitchFamily="34" charset="0"/>
            </a:endParaRPr>
          </a:p>
        </p:txBody>
      </p:sp>
      <p:sp>
        <p:nvSpPr>
          <p:cNvPr id="166" name="TextBox 111"/>
          <p:cNvSpPr txBox="1"/>
          <p:nvPr/>
        </p:nvSpPr>
        <p:spPr>
          <a:xfrm>
            <a:off x="914400" y="26722952"/>
            <a:ext cx="11887200" cy="475456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Use different viewers to open the same WSI</a:t>
            </a:r>
          </a:p>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Use a keyboard/mouse event generator to interact with the viewers to obtain the ROI</a:t>
            </a:r>
          </a:p>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Capture the screenshot in Windows</a:t>
            </a:r>
          </a:p>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Run registration; check registration accuracy</a:t>
            </a:r>
          </a:p>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Calculate color difference ∆E for each pixel</a:t>
            </a:r>
          </a:p>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Report statistics – mean, </a:t>
            </a:r>
            <a:r>
              <a:rPr lang="en-US" sz="4000" dirty="0" err="1">
                <a:latin typeface="Arial" panose="020B0604020202020204" pitchFamily="34" charset="0"/>
                <a:cs typeface="Arial" panose="020B0604020202020204" pitchFamily="34" charset="0"/>
              </a:rPr>
              <a:t>std</a:t>
            </a:r>
            <a:r>
              <a:rPr lang="en-US" sz="4000" dirty="0">
                <a:latin typeface="Arial" panose="020B0604020202020204" pitchFamily="34" charset="0"/>
                <a:cs typeface="Arial" panose="020B0604020202020204" pitchFamily="34" charset="0"/>
              </a:rPr>
              <a:t>, histogram, boxplot</a:t>
            </a:r>
          </a:p>
        </p:txBody>
      </p:sp>
      <p:sp>
        <p:nvSpPr>
          <p:cNvPr id="169" name="TextBox 40">
            <a:extLst>
              <a:ext uri="{FF2B5EF4-FFF2-40B4-BE49-F238E27FC236}">
                <a16:creationId xmlns="" xmlns:a16="http://schemas.microsoft.com/office/drawing/2014/main" xmlns:lc="http://schemas.openxmlformats.org/drawingml/2006/lockedCanvas" id="{D2CE64BC-FF9C-40C6-BA7F-13C90BA2EF72}"/>
              </a:ext>
            </a:extLst>
          </p:cNvPr>
          <p:cNvSpPr txBox="1"/>
          <p:nvPr/>
        </p:nvSpPr>
        <p:spPr>
          <a:xfrm>
            <a:off x="953814" y="32209822"/>
            <a:ext cx="11847786" cy="2907901"/>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i="1" dirty="0">
                <a:latin typeface="Arial" panose="020B0604020202020204" pitchFamily="34" charset="0"/>
                <a:cs typeface="Arial" panose="020B0604020202020204" pitchFamily="34" charset="0"/>
              </a:rPr>
              <a:t>NDP.View2 </a:t>
            </a:r>
            <a:r>
              <a:rPr lang="en-US" sz="4000" dirty="0">
                <a:latin typeface="Arial" panose="020B0604020202020204" pitchFamily="34" charset="0"/>
                <a:cs typeface="Arial" panose="020B0604020202020204" pitchFamily="34" charset="0"/>
              </a:rPr>
              <a:t>from Hamamatsu – reference</a:t>
            </a:r>
          </a:p>
          <a:p>
            <a:pPr marL="571500" indent="-571500" algn="just">
              <a:buFont typeface="Arial" panose="020B0604020202020204" pitchFamily="34" charset="0"/>
              <a:buChar char="•"/>
            </a:pPr>
            <a:r>
              <a:rPr lang="en-US" sz="4000" i="1" dirty="0" err="1">
                <a:latin typeface="Arial" panose="020B0604020202020204" pitchFamily="34" charset="0"/>
                <a:cs typeface="Arial" panose="020B0604020202020204" pitchFamily="34" charset="0"/>
              </a:rPr>
              <a:t>Sedeen</a:t>
            </a:r>
            <a:r>
              <a:rPr lang="en-US" sz="4000" dirty="0">
                <a:latin typeface="Arial" panose="020B0604020202020204" pitchFamily="34" charset="0"/>
                <a:cs typeface="Arial" panose="020B0604020202020204" pitchFamily="34" charset="0"/>
              </a:rPr>
              <a:t> from </a:t>
            </a:r>
            <a:r>
              <a:rPr lang="en-US" sz="4000" dirty="0" err="1">
                <a:latin typeface="Arial" panose="020B0604020202020204" pitchFamily="34" charset="0"/>
                <a:cs typeface="Arial" panose="020B0604020202020204" pitchFamily="34" charset="0"/>
              </a:rPr>
              <a:t>PathCore</a:t>
            </a:r>
            <a:r>
              <a:rPr lang="en-US" sz="4000" dirty="0">
                <a:latin typeface="Arial" panose="020B0604020202020204" pitchFamily="34" charset="0"/>
                <a:cs typeface="Arial" panose="020B0604020202020204" pitchFamily="34" charset="0"/>
              </a:rPr>
              <a:t> – DICOM WG26 chair</a:t>
            </a:r>
          </a:p>
          <a:p>
            <a:pPr marL="571500" indent="-571500" algn="just">
              <a:buFont typeface="Arial" panose="020B0604020202020204" pitchFamily="34" charset="0"/>
              <a:buChar char="•"/>
            </a:pPr>
            <a:r>
              <a:rPr lang="en-US" sz="4000" i="1" dirty="0" err="1">
                <a:latin typeface="Arial" panose="020B0604020202020204" pitchFamily="34" charset="0"/>
                <a:cs typeface="Arial" panose="020B0604020202020204" pitchFamily="34" charset="0"/>
              </a:rPr>
              <a:t>QuPath</a:t>
            </a:r>
            <a:r>
              <a:rPr lang="en-US" sz="4000" dirty="0">
                <a:latin typeface="Arial" panose="020B0604020202020204" pitchFamily="34" charset="0"/>
                <a:cs typeface="Arial" panose="020B0604020202020204" pitchFamily="34" charset="0"/>
              </a:rPr>
              <a:t> from Queen’s </a:t>
            </a:r>
            <a:r>
              <a:rPr lang="en-US" sz="4000" dirty="0" smtClean="0">
                <a:latin typeface="Arial" panose="020B0604020202020204" pitchFamily="34" charset="0"/>
                <a:cs typeface="Arial" panose="020B0604020202020204" pitchFamily="34" charset="0"/>
              </a:rPr>
              <a:t>University Belfast</a:t>
            </a:r>
            <a:endParaRPr lang="en-US" sz="4000" dirty="0">
              <a:latin typeface="Arial" panose="020B0604020202020204" pitchFamily="34" charset="0"/>
              <a:cs typeface="Arial" panose="020B0604020202020204" pitchFamily="34" charset="0"/>
            </a:endParaRPr>
          </a:p>
          <a:p>
            <a:pPr marL="571500" indent="-571500" algn="just">
              <a:buFont typeface="Arial" panose="020B0604020202020204" pitchFamily="34" charset="0"/>
              <a:buChar char="•"/>
            </a:pPr>
            <a:r>
              <a:rPr lang="en-US" sz="4000" i="1" dirty="0">
                <a:latin typeface="Arial" panose="020B0604020202020204" pitchFamily="34" charset="0"/>
                <a:cs typeface="Arial" panose="020B0604020202020204" pitchFamily="34" charset="0"/>
              </a:rPr>
              <a:t>ASAP</a:t>
            </a:r>
            <a:r>
              <a:rPr lang="en-US" sz="4000" dirty="0">
                <a:latin typeface="Arial" panose="020B0604020202020204" pitchFamily="34" charset="0"/>
                <a:cs typeface="Arial" panose="020B0604020202020204" pitchFamily="34" charset="0"/>
              </a:rPr>
              <a:t> from </a:t>
            </a:r>
            <a:r>
              <a:rPr lang="en-US" sz="4000" dirty="0" err="1" smtClean="0">
                <a:latin typeface="Arial" panose="020B0604020202020204" pitchFamily="34" charset="0"/>
                <a:cs typeface="Arial" panose="020B0604020202020204" pitchFamily="34" charset="0"/>
              </a:rPr>
              <a:t>Radboud</a:t>
            </a:r>
            <a:r>
              <a:rPr lang="en-US" sz="4000" dirty="0" smtClean="0">
                <a:latin typeface="Arial" panose="020B0604020202020204" pitchFamily="34" charset="0"/>
                <a:cs typeface="Arial" panose="020B0604020202020204" pitchFamily="34" charset="0"/>
              </a:rPr>
              <a:t> University</a:t>
            </a:r>
            <a:endParaRPr lang="en-US" sz="4000" dirty="0">
              <a:latin typeface="Arial" panose="020B0604020202020204" pitchFamily="34" charset="0"/>
              <a:cs typeface="Arial" panose="020B0604020202020204" pitchFamily="34" charset="0"/>
            </a:endParaRPr>
          </a:p>
        </p:txBody>
      </p:sp>
      <p:sp>
        <p:nvSpPr>
          <p:cNvPr id="172" name="Text Box 34"/>
          <p:cNvSpPr txBox="1">
            <a:spLocks noChangeArrowheads="1"/>
          </p:cNvSpPr>
          <p:nvPr/>
        </p:nvSpPr>
        <p:spPr bwMode="auto">
          <a:xfrm>
            <a:off x="914400" y="31089600"/>
            <a:ext cx="118872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SUBJECTS</a:t>
            </a:r>
            <a:endParaRPr lang="en-US" sz="4000" dirty="0">
              <a:effectLst/>
            </a:endParaRPr>
          </a:p>
        </p:txBody>
      </p:sp>
      <p:sp>
        <p:nvSpPr>
          <p:cNvPr id="173" name="Rectangle 172"/>
          <p:cNvSpPr/>
          <p:nvPr/>
        </p:nvSpPr>
        <p:spPr>
          <a:xfrm>
            <a:off x="914400" y="32004000"/>
            <a:ext cx="118872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3" name="Picture 2"/>
          <p:cNvPicPr>
            <a:picLocks noChangeAspect="1"/>
          </p:cNvPicPr>
          <p:nvPr/>
        </p:nvPicPr>
        <p:blipFill rotWithShape="1">
          <a:blip r:embed="rId8" cstate="print">
            <a:extLst>
              <a:ext uri="{28A0092B-C50C-407E-A947-70E740481C1C}">
                <a14:useLocalDpi xmlns:a14="http://schemas.microsoft.com/office/drawing/2010/main" val="0"/>
              </a:ext>
            </a:extLst>
          </a:blip>
          <a:srcRect l="2973" r="3147" b="2294"/>
          <a:stretch/>
        </p:blipFill>
        <p:spPr>
          <a:xfrm>
            <a:off x="13715998" y="10515598"/>
            <a:ext cx="21488401" cy="12439012"/>
          </a:xfrm>
          <a:prstGeom prst="rect">
            <a:avLst/>
          </a:prstGeom>
        </p:spPr>
      </p:pic>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l="7402" r="12171" b="7953"/>
          <a:stretch/>
        </p:blipFill>
        <p:spPr>
          <a:xfrm>
            <a:off x="35661600" y="5722674"/>
            <a:ext cx="12801600" cy="19083024"/>
          </a:xfrm>
          <a:prstGeom prst="rect">
            <a:avLst/>
          </a:prstGeom>
        </p:spPr>
      </p:pic>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l="11805" t="7290" r="9279" b="7294"/>
          <a:stretch/>
        </p:blipFill>
        <p:spPr>
          <a:xfrm>
            <a:off x="13379115" y="23317200"/>
            <a:ext cx="21825283" cy="12891025"/>
          </a:xfrm>
          <a:prstGeom prst="rect">
            <a:avLst/>
          </a:prstGeom>
        </p:spPr>
      </p:pic>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999</TotalTime>
  <Words>296</Words>
  <Application>Microsoft Office PowerPoint</Application>
  <PresentationFormat>Custom</PresentationFormat>
  <Paragraphs>37</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65</cp:revision>
  <dcterms:created xsi:type="dcterms:W3CDTF">2019-07-22T15:20:59Z</dcterms:created>
  <dcterms:modified xsi:type="dcterms:W3CDTF">2019-08-02T15:31:19Z</dcterms:modified>
</cp:coreProperties>
</file>